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94" r:id="rId2"/>
    <p:sldId id="259" r:id="rId3"/>
    <p:sldId id="258" r:id="rId4"/>
    <p:sldId id="295" r:id="rId5"/>
    <p:sldId id="293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ccueil" id="{17BA0C17-5FE4-AE44-8E59-9E3FB906161E}">
          <p14:sldIdLst>
            <p14:sldId id="294"/>
          </p14:sldIdLst>
        </p14:section>
        <p14:section name="Exemple en vidéos" id="{F849C105-5A24-D941-9FDB-2D35982B955D}">
          <p14:sldIdLst>
            <p14:sldId id="259"/>
            <p14:sldId id="258"/>
            <p14:sldId id="295"/>
          </p14:sldIdLst>
        </p14:section>
        <p14:section name="Fin" id="{417957A4-4726-9641-BC6E-61A84FDF6CF7}">
          <p14:sldIdLst>
            <p14:sldId id="2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6D4C"/>
    <a:srgbClr val="F8B642"/>
    <a:srgbClr val="3BCEAC"/>
    <a:srgbClr val="0E7C41"/>
    <a:srgbClr val="A83252"/>
    <a:srgbClr val="8B4564"/>
    <a:srgbClr val="5A597C"/>
    <a:srgbClr val="EE466D"/>
    <a:srgbClr val="E6EBE3"/>
    <a:srgbClr val="E769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44"/>
    <p:restoredTop sz="94558"/>
  </p:normalViewPr>
  <p:slideViewPr>
    <p:cSldViewPr snapToGrid="0" snapToObjects="1">
      <p:cViewPr varScale="1">
        <p:scale>
          <a:sx n="116" d="100"/>
          <a:sy n="116" d="100"/>
        </p:scale>
        <p:origin x="19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264ACA-0D69-2C45-B969-302E5B7987A8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371CF-FDDE-B64E-8741-D5032BFF1E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5598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371CF-FDDE-B64E-8741-D5032BFF1EA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2238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396F1E-610B-EF48-A2AE-CE4A67B42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E5E5BD0-D840-4F4E-B069-19EA07CD3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F4D641-EC77-9D41-8B08-A101EAC44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A110A9-64E2-3244-B7F6-544D6DB36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C75C2C-B4F3-2D49-A7FD-A7751B2E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930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865811-D6C7-A347-A0B2-6F5967F11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09AA773-688E-D34E-AFAF-E5CD83F9A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C190D6-D7C3-C54F-910E-460781781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EAB5CE-784C-4E4B-9E68-14B84D647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BAD7F7-79BF-5547-A919-CEAA96B92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0526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FF9D6BD-FED6-E64A-B745-E7D0687723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75EC75C-76E7-714C-A7BD-4DD4581C5F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9363DD-ED7C-F64B-9355-C6DCA59E3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AF17476-FBFC-3346-BF01-68EAFAF12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E26D91-B632-7542-9423-5051DF2C9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310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A6F34E-EBDC-4D49-A28D-A2BD16C4E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72D9DE-FB6C-4F49-A34E-C5C8FFA39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074FC3-D747-C246-A0E0-4E63CE040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63E341C-4B3B-A347-A6B5-601744B40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5B2435-DA44-FD42-8AF3-7DD331249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3073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0B33AB-B269-C749-A52D-BD8BDEFBF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60E8F8B-8DCC-9A4E-A761-7EB368CF4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12D2F1-1AEC-5A49-8ACE-9F52FDF4F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09C451-0F00-2545-B9CE-49F4DA73B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28FCC8-9314-3B41-A847-9B5ED69B0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28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73033B-B425-464F-B85D-07C1BC61A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CE1056-E473-8D4C-9BA6-9EF1F51F4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8D03D44-45FE-6D41-9F71-F130D3E40A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C715325-14EA-8F40-84BC-4642E0998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5A3B507-AAFA-B24D-9F6C-1D4B0F73A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A58083-DD51-5346-9B14-9E956BCE8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3123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6AE79D-BD50-7F42-899B-2DEF7EE4D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48676F1-FEDA-F944-A265-072DE9626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BDD183A-76FE-1B48-9287-9B6D8CD26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AEF7E93-AE0A-4F4F-BC0D-AF4B01C5E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084F0CE-9F73-034F-8F05-F6CB2A71A4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25FF459-C237-444A-BDBF-8182EE17A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87219A-9FBF-254A-B77F-E36ED0137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E5D251B-28F3-2949-9C14-57D8A8CA4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7848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BDED27-9268-764C-8E8E-D4BDC33A7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021A11C-54B1-AE48-8C8A-ECCE8084D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5E0930-056D-4E4C-9696-1C0768D14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A38234D-57B7-7D4A-847C-4126F748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9796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E2D5CD6-C5E2-ED44-8A9D-F98BE1448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4AC5804-7331-A84C-B159-60C521BDB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6DC7655-050E-5240-B138-02A9BDD3D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242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EB6AAD-74EC-7C43-9A33-4CD47035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E24136F-862C-A640-A54E-1F69AA1F9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A2EDD48-B3C1-1C4F-AD40-2BC9FC283C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BD36EE0-B2A6-044A-95DD-3C91C0479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2A87D28-C0CB-1447-8FDE-6224707C7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22989E5-653E-F94D-AC60-78F3113B0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7255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7DDE3F-D284-854B-9244-75E08C238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A88357F-CB65-594E-954F-E264144AFF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AB8A0E6-13DE-4C49-B604-3B013C539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72D40B1-F015-2845-B65B-648E4C377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975913E-C454-0548-AE21-A7468B654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2AFBBD8-9579-2B44-BA54-8B06FF953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2338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91E729E-5C5B-1C49-9247-B9F41DEB1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1C324C-765D-274D-AB51-63F04510F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762613-044F-834F-98B1-0B08CB68FD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97E58-9BFB-254A-8CBD-8D30B2D453EC}" type="datetimeFigureOut">
              <a:rPr lang="fr-FR" smtClean="0"/>
              <a:t>25/09/2020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52DBC8-4FAF-C547-B03B-84C55EB799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48C69D-58D4-3648-B4B1-A19B8F6F62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6658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bebas-neue?q%5Bterm%5D=bebas+neue&amp;q%5Bsearch_check%5D=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F01D1F-5EA7-5649-937F-3F4F2270B3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4867"/>
            <a:ext cx="9144000" cy="1694129"/>
          </a:xfrm>
        </p:spPr>
        <p:txBody>
          <a:bodyPr>
            <a:normAutofit/>
          </a:bodyPr>
          <a:lstStyle/>
          <a:p>
            <a:r>
              <a:rPr lang="fr-FR" sz="5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Tuto : Création d’un tableau de bord interactif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75A3793-0F4C-FF4D-8F6C-6BA0A00AE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157804"/>
            <a:ext cx="9283547" cy="746226"/>
          </a:xfrm>
        </p:spPr>
        <p:txBody>
          <a:bodyPr>
            <a:normAutofit/>
          </a:bodyPr>
          <a:lstStyle/>
          <a:p>
            <a:r>
              <a:rPr lang="fr-FR" dirty="0">
                <a:latin typeface="Glacial Indifference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Tableau croisé dynamique, Graphique, Carte </a:t>
            </a:r>
            <a:r>
              <a:rPr lang="fr-FR" dirty="0" err="1">
                <a:latin typeface="Glacial Indifference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chorpolèthe</a:t>
            </a:r>
            <a:r>
              <a:rPr lang="fr-FR" dirty="0">
                <a:latin typeface="Glacial Indifference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, indicateur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1300A2A-E8B6-D74F-B326-A799927E3744}"/>
              </a:ext>
            </a:extLst>
          </p:cNvPr>
          <p:cNvSpPr txBox="1"/>
          <p:nvPr/>
        </p:nvSpPr>
        <p:spPr>
          <a:xfrm>
            <a:off x="4193498" y="6124995"/>
            <a:ext cx="2764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Version possible :</a:t>
            </a:r>
            <a:r>
              <a:rPr lang="fr-FR" b="1" dirty="0">
                <a:solidFill>
                  <a:srgbClr val="0E7C4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2019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3E9508E-6232-274F-964B-6DF45CB4571F}"/>
              </a:ext>
            </a:extLst>
          </p:cNvPr>
          <p:cNvSpPr txBox="1"/>
          <p:nvPr/>
        </p:nvSpPr>
        <p:spPr>
          <a:xfrm>
            <a:off x="4245782" y="5749798"/>
            <a:ext cx="3831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Version utilisée : </a:t>
            </a:r>
            <a:r>
              <a:rPr lang="fr-FR" b="1" dirty="0">
                <a:solidFill>
                  <a:srgbClr val="0E7C4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Microsoft 365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BEAD4D2B-762B-1244-9353-60B47E400537}"/>
              </a:ext>
            </a:extLst>
          </p:cNvPr>
          <p:cNvCxnSpPr>
            <a:cxnSpLocks/>
          </p:cNvCxnSpPr>
          <p:nvPr/>
        </p:nvCxnSpPr>
        <p:spPr>
          <a:xfrm>
            <a:off x="4489878" y="3691074"/>
            <a:ext cx="3212244" cy="0"/>
          </a:xfrm>
          <a:prstGeom prst="line">
            <a:avLst/>
          </a:prstGeom>
          <a:ln w="38100">
            <a:solidFill>
              <a:srgbClr val="0E7C4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A48C2769-EEFE-BA4D-AC5F-2E2A841C091B}"/>
              </a:ext>
            </a:extLst>
          </p:cNvPr>
          <p:cNvGrpSpPr>
            <a:grpSpLocks noChangeAspect="1"/>
          </p:cNvGrpSpPr>
          <p:nvPr/>
        </p:nvGrpSpPr>
        <p:grpSpPr>
          <a:xfrm>
            <a:off x="5119789" y="3964233"/>
            <a:ext cx="1886705" cy="1630983"/>
            <a:chOff x="7424382" y="2101210"/>
            <a:chExt cx="3671248" cy="3173650"/>
          </a:xfrm>
          <a:effectLst>
            <a:outerShdw blurRad="254000" dist="38100" dir="5400000" sx="101000" sy="101000" algn="t" rotWithShape="0">
              <a:prstClr val="black">
                <a:alpha val="60000"/>
              </a:prstClr>
            </a:outerShdw>
          </a:effectLst>
        </p:grpSpPr>
        <p:sp>
          <p:nvSpPr>
            <p:cNvPr id="45" name="Forme libre 44">
              <a:extLst>
                <a:ext uri="{FF2B5EF4-FFF2-40B4-BE49-F238E27FC236}">
                  <a16:creationId xmlns:a16="http://schemas.microsoft.com/office/drawing/2014/main" id="{CA2C91DA-05B7-0046-AF57-4D9F41326921}"/>
                </a:ext>
              </a:extLst>
            </p:cNvPr>
            <p:cNvSpPr/>
            <p:nvPr/>
          </p:nvSpPr>
          <p:spPr>
            <a:xfrm>
              <a:off x="9703420" y="2101210"/>
              <a:ext cx="1392209" cy="778468"/>
            </a:xfrm>
            <a:custGeom>
              <a:avLst/>
              <a:gdLst>
                <a:gd name="connsiteX0" fmla="*/ 0 w 1392209"/>
                <a:gd name="connsiteY0" fmla="*/ 0 h 778468"/>
                <a:gd name="connsiteX1" fmla="*/ 1292805 w 1392209"/>
                <a:gd name="connsiteY1" fmla="*/ 0 h 778468"/>
                <a:gd name="connsiteX2" fmla="*/ 1392209 w 1392209"/>
                <a:gd name="connsiteY2" fmla="*/ 99404 h 778468"/>
                <a:gd name="connsiteX3" fmla="*/ 1392209 w 1392209"/>
                <a:gd name="connsiteY3" fmla="*/ 778468 h 778468"/>
                <a:gd name="connsiteX4" fmla="*/ 0 w 1392209"/>
                <a:gd name="connsiteY4" fmla="*/ 778468 h 77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2209" h="778468">
                  <a:moveTo>
                    <a:pt x="0" y="0"/>
                  </a:moveTo>
                  <a:lnTo>
                    <a:pt x="1292805" y="0"/>
                  </a:lnTo>
                  <a:cubicBezTo>
                    <a:pt x="1347704" y="0"/>
                    <a:pt x="1392209" y="44505"/>
                    <a:pt x="1392209" y="99404"/>
                  </a:cubicBezTo>
                  <a:lnTo>
                    <a:pt x="1392209" y="778468"/>
                  </a:lnTo>
                  <a:lnTo>
                    <a:pt x="0" y="778468"/>
                  </a:lnTo>
                  <a:close/>
                </a:path>
              </a:pathLst>
            </a:custGeom>
            <a:solidFill>
              <a:srgbClr val="33C4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46" name="Forme libre 45">
              <a:extLst>
                <a:ext uri="{FF2B5EF4-FFF2-40B4-BE49-F238E27FC236}">
                  <a16:creationId xmlns:a16="http://schemas.microsoft.com/office/drawing/2014/main" id="{8CD40DE4-CBB9-EB4C-A5E3-F388B063E249}"/>
                </a:ext>
              </a:extLst>
            </p:cNvPr>
            <p:cNvSpPr/>
            <p:nvPr/>
          </p:nvSpPr>
          <p:spPr>
            <a:xfrm>
              <a:off x="9703421" y="2879496"/>
              <a:ext cx="1392209" cy="805218"/>
            </a:xfrm>
            <a:custGeom>
              <a:avLst/>
              <a:gdLst>
                <a:gd name="connsiteX0" fmla="*/ 0 w 1392209"/>
                <a:gd name="connsiteY0" fmla="*/ 0 h 805218"/>
                <a:gd name="connsiteX1" fmla="*/ 1392209 w 1392209"/>
                <a:gd name="connsiteY1" fmla="*/ 0 h 805218"/>
                <a:gd name="connsiteX2" fmla="*/ 1392209 w 1392209"/>
                <a:gd name="connsiteY2" fmla="*/ 805218 h 805218"/>
                <a:gd name="connsiteX3" fmla="*/ 0 w 1392209"/>
                <a:gd name="connsiteY3" fmla="*/ 805218 h 8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209" h="805218">
                  <a:moveTo>
                    <a:pt x="0" y="0"/>
                  </a:moveTo>
                  <a:lnTo>
                    <a:pt x="1392209" y="0"/>
                  </a:lnTo>
                  <a:lnTo>
                    <a:pt x="1392209" y="805218"/>
                  </a:lnTo>
                  <a:lnTo>
                    <a:pt x="0" y="805218"/>
                  </a:lnTo>
                  <a:close/>
                </a:path>
              </a:pathLst>
            </a:custGeom>
            <a:solidFill>
              <a:srgbClr val="21A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47" name="Forme libre 46">
              <a:extLst>
                <a:ext uri="{FF2B5EF4-FFF2-40B4-BE49-F238E27FC236}">
                  <a16:creationId xmlns:a16="http://schemas.microsoft.com/office/drawing/2014/main" id="{07700394-A2D4-FF48-BD43-A7CD20D8EAC6}"/>
                </a:ext>
              </a:extLst>
            </p:cNvPr>
            <p:cNvSpPr/>
            <p:nvPr/>
          </p:nvSpPr>
          <p:spPr>
            <a:xfrm>
              <a:off x="9703421" y="4489568"/>
              <a:ext cx="1392209" cy="785292"/>
            </a:xfrm>
            <a:custGeom>
              <a:avLst/>
              <a:gdLst>
                <a:gd name="connsiteX0" fmla="*/ 0 w 1392209"/>
                <a:gd name="connsiteY0" fmla="*/ 0 h 785292"/>
                <a:gd name="connsiteX1" fmla="*/ 1392209 w 1392209"/>
                <a:gd name="connsiteY1" fmla="*/ 0 h 785292"/>
                <a:gd name="connsiteX2" fmla="*/ 1392209 w 1392209"/>
                <a:gd name="connsiteY2" fmla="*/ 685888 h 785292"/>
                <a:gd name="connsiteX3" fmla="*/ 1292805 w 1392209"/>
                <a:gd name="connsiteY3" fmla="*/ 785292 h 785292"/>
                <a:gd name="connsiteX4" fmla="*/ 0 w 1392209"/>
                <a:gd name="connsiteY4" fmla="*/ 785292 h 78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2209" h="785292">
                  <a:moveTo>
                    <a:pt x="0" y="0"/>
                  </a:moveTo>
                  <a:lnTo>
                    <a:pt x="1392209" y="0"/>
                  </a:lnTo>
                  <a:lnTo>
                    <a:pt x="1392209" y="685888"/>
                  </a:lnTo>
                  <a:cubicBezTo>
                    <a:pt x="1392209" y="740787"/>
                    <a:pt x="1347704" y="785292"/>
                    <a:pt x="1292805" y="785292"/>
                  </a:cubicBezTo>
                  <a:lnTo>
                    <a:pt x="0" y="785292"/>
                  </a:lnTo>
                  <a:close/>
                </a:path>
              </a:pathLst>
            </a:custGeom>
            <a:solidFill>
              <a:srgbClr val="185C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48" name="Forme libre 47">
              <a:extLst>
                <a:ext uri="{FF2B5EF4-FFF2-40B4-BE49-F238E27FC236}">
                  <a16:creationId xmlns:a16="http://schemas.microsoft.com/office/drawing/2014/main" id="{F53799DD-E844-9B4F-86D1-BEE6A3E6E278}"/>
                </a:ext>
              </a:extLst>
            </p:cNvPr>
            <p:cNvSpPr/>
            <p:nvPr/>
          </p:nvSpPr>
          <p:spPr>
            <a:xfrm>
              <a:off x="8311212" y="4489386"/>
              <a:ext cx="1392208" cy="785474"/>
            </a:xfrm>
            <a:custGeom>
              <a:avLst/>
              <a:gdLst>
                <a:gd name="connsiteX0" fmla="*/ 0 w 1392208"/>
                <a:gd name="connsiteY0" fmla="*/ 0 h 785474"/>
                <a:gd name="connsiteX1" fmla="*/ 1392208 w 1392208"/>
                <a:gd name="connsiteY1" fmla="*/ 0 h 785474"/>
                <a:gd name="connsiteX2" fmla="*/ 1392208 w 1392208"/>
                <a:gd name="connsiteY2" fmla="*/ 785474 h 785474"/>
                <a:gd name="connsiteX3" fmla="*/ 99404 w 1392208"/>
                <a:gd name="connsiteY3" fmla="*/ 785474 h 785474"/>
                <a:gd name="connsiteX4" fmla="*/ 0 w 1392208"/>
                <a:gd name="connsiteY4" fmla="*/ 686070 h 78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2208" h="785474">
                  <a:moveTo>
                    <a:pt x="0" y="0"/>
                  </a:moveTo>
                  <a:lnTo>
                    <a:pt x="1392208" y="0"/>
                  </a:lnTo>
                  <a:lnTo>
                    <a:pt x="1392208" y="785474"/>
                  </a:lnTo>
                  <a:lnTo>
                    <a:pt x="99404" y="785474"/>
                  </a:lnTo>
                  <a:cubicBezTo>
                    <a:pt x="44505" y="785474"/>
                    <a:pt x="0" y="740969"/>
                    <a:pt x="0" y="686070"/>
                  </a:cubicBezTo>
                  <a:close/>
                </a:path>
              </a:pathLst>
            </a:custGeom>
            <a:solidFill>
              <a:srgbClr val="185C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49" name="Forme libre 48">
              <a:extLst>
                <a:ext uri="{FF2B5EF4-FFF2-40B4-BE49-F238E27FC236}">
                  <a16:creationId xmlns:a16="http://schemas.microsoft.com/office/drawing/2014/main" id="{14E90AC8-BBF7-1141-8CF7-11B3C67DD48B}"/>
                </a:ext>
              </a:extLst>
            </p:cNvPr>
            <p:cNvSpPr/>
            <p:nvPr/>
          </p:nvSpPr>
          <p:spPr>
            <a:xfrm>
              <a:off x="8311212" y="3684350"/>
              <a:ext cx="1392208" cy="805218"/>
            </a:xfrm>
            <a:custGeom>
              <a:avLst/>
              <a:gdLst>
                <a:gd name="connsiteX0" fmla="*/ 0 w 1392208"/>
                <a:gd name="connsiteY0" fmla="*/ 0 h 805218"/>
                <a:gd name="connsiteX1" fmla="*/ 1392208 w 1392208"/>
                <a:gd name="connsiteY1" fmla="*/ 0 h 805218"/>
                <a:gd name="connsiteX2" fmla="*/ 1392208 w 1392208"/>
                <a:gd name="connsiteY2" fmla="*/ 805218 h 805218"/>
                <a:gd name="connsiteX3" fmla="*/ 0 w 1392208"/>
                <a:gd name="connsiteY3" fmla="*/ 805218 h 8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208" h="805218">
                  <a:moveTo>
                    <a:pt x="0" y="0"/>
                  </a:moveTo>
                  <a:lnTo>
                    <a:pt x="1392208" y="0"/>
                  </a:lnTo>
                  <a:lnTo>
                    <a:pt x="1392208" y="805218"/>
                  </a:lnTo>
                  <a:lnTo>
                    <a:pt x="0" y="805218"/>
                  </a:lnTo>
                  <a:close/>
                </a:path>
              </a:pathLst>
            </a:custGeom>
            <a:solidFill>
              <a:srgbClr val="185C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50" name="Forme libre 49">
              <a:extLst>
                <a:ext uri="{FF2B5EF4-FFF2-40B4-BE49-F238E27FC236}">
                  <a16:creationId xmlns:a16="http://schemas.microsoft.com/office/drawing/2014/main" id="{DB093683-833B-AC49-BD34-E966A11079F1}"/>
                </a:ext>
              </a:extLst>
            </p:cNvPr>
            <p:cNvSpPr/>
            <p:nvPr/>
          </p:nvSpPr>
          <p:spPr>
            <a:xfrm>
              <a:off x="8311212" y="2879314"/>
              <a:ext cx="1392208" cy="805218"/>
            </a:xfrm>
            <a:custGeom>
              <a:avLst/>
              <a:gdLst>
                <a:gd name="connsiteX0" fmla="*/ 0 w 1392208"/>
                <a:gd name="connsiteY0" fmla="*/ 0 h 805218"/>
                <a:gd name="connsiteX1" fmla="*/ 1392208 w 1392208"/>
                <a:gd name="connsiteY1" fmla="*/ 0 h 805218"/>
                <a:gd name="connsiteX2" fmla="*/ 1392208 w 1392208"/>
                <a:gd name="connsiteY2" fmla="*/ 805218 h 805218"/>
                <a:gd name="connsiteX3" fmla="*/ 0 w 1392208"/>
                <a:gd name="connsiteY3" fmla="*/ 805218 h 8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208" h="805218">
                  <a:moveTo>
                    <a:pt x="0" y="0"/>
                  </a:moveTo>
                  <a:lnTo>
                    <a:pt x="1392208" y="0"/>
                  </a:lnTo>
                  <a:lnTo>
                    <a:pt x="1392208" y="805218"/>
                  </a:lnTo>
                  <a:lnTo>
                    <a:pt x="0" y="805218"/>
                  </a:lnTo>
                  <a:close/>
                </a:path>
              </a:pathLst>
            </a:custGeom>
            <a:solidFill>
              <a:srgbClr val="0E77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51" name="Forme libre 50">
              <a:extLst>
                <a:ext uri="{FF2B5EF4-FFF2-40B4-BE49-F238E27FC236}">
                  <a16:creationId xmlns:a16="http://schemas.microsoft.com/office/drawing/2014/main" id="{B130E1E4-9E05-2A44-9F26-4C243A300B83}"/>
                </a:ext>
              </a:extLst>
            </p:cNvPr>
            <p:cNvSpPr/>
            <p:nvPr/>
          </p:nvSpPr>
          <p:spPr>
            <a:xfrm>
              <a:off x="8311212" y="2101210"/>
              <a:ext cx="1392208" cy="778286"/>
            </a:xfrm>
            <a:custGeom>
              <a:avLst/>
              <a:gdLst>
                <a:gd name="connsiteX0" fmla="*/ 99404 w 1392208"/>
                <a:gd name="connsiteY0" fmla="*/ 0 h 778286"/>
                <a:gd name="connsiteX1" fmla="*/ 1392208 w 1392208"/>
                <a:gd name="connsiteY1" fmla="*/ 0 h 778286"/>
                <a:gd name="connsiteX2" fmla="*/ 1392208 w 1392208"/>
                <a:gd name="connsiteY2" fmla="*/ 778286 h 778286"/>
                <a:gd name="connsiteX3" fmla="*/ 0 w 1392208"/>
                <a:gd name="connsiteY3" fmla="*/ 778286 h 778286"/>
                <a:gd name="connsiteX4" fmla="*/ 0 w 1392208"/>
                <a:gd name="connsiteY4" fmla="*/ 99404 h 778286"/>
                <a:gd name="connsiteX5" fmla="*/ 99404 w 1392208"/>
                <a:gd name="connsiteY5" fmla="*/ 0 h 778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2208" h="778286">
                  <a:moveTo>
                    <a:pt x="99404" y="0"/>
                  </a:moveTo>
                  <a:lnTo>
                    <a:pt x="1392208" y="0"/>
                  </a:lnTo>
                  <a:lnTo>
                    <a:pt x="1392208" y="778286"/>
                  </a:lnTo>
                  <a:lnTo>
                    <a:pt x="0" y="778286"/>
                  </a:lnTo>
                  <a:lnTo>
                    <a:pt x="0" y="99404"/>
                  </a:lnTo>
                  <a:cubicBezTo>
                    <a:pt x="0" y="44505"/>
                    <a:pt x="44505" y="0"/>
                    <a:pt x="99404" y="0"/>
                  </a:cubicBezTo>
                  <a:close/>
                </a:path>
              </a:pathLst>
            </a:custGeom>
            <a:solidFill>
              <a:srgbClr val="21A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52" name="Forme libre 51">
              <a:extLst>
                <a:ext uri="{FF2B5EF4-FFF2-40B4-BE49-F238E27FC236}">
                  <a16:creationId xmlns:a16="http://schemas.microsoft.com/office/drawing/2014/main" id="{82484CB7-2FCC-7841-A123-66281F466605}"/>
                </a:ext>
              </a:extLst>
            </p:cNvPr>
            <p:cNvSpPr/>
            <p:nvPr/>
          </p:nvSpPr>
          <p:spPr>
            <a:xfrm>
              <a:off x="9703420" y="3684532"/>
              <a:ext cx="1392209" cy="805218"/>
            </a:xfrm>
            <a:custGeom>
              <a:avLst/>
              <a:gdLst>
                <a:gd name="connsiteX0" fmla="*/ 0 w 1392209"/>
                <a:gd name="connsiteY0" fmla="*/ 0 h 805218"/>
                <a:gd name="connsiteX1" fmla="*/ 1392209 w 1392209"/>
                <a:gd name="connsiteY1" fmla="*/ 0 h 805218"/>
                <a:gd name="connsiteX2" fmla="*/ 1392209 w 1392209"/>
                <a:gd name="connsiteY2" fmla="*/ 805218 h 805218"/>
                <a:gd name="connsiteX3" fmla="*/ 0 w 1392209"/>
                <a:gd name="connsiteY3" fmla="*/ 805218 h 8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209" h="805218">
                  <a:moveTo>
                    <a:pt x="0" y="0"/>
                  </a:moveTo>
                  <a:lnTo>
                    <a:pt x="1392209" y="0"/>
                  </a:lnTo>
                  <a:lnTo>
                    <a:pt x="1392209" y="805218"/>
                  </a:lnTo>
                  <a:lnTo>
                    <a:pt x="0" y="805218"/>
                  </a:lnTo>
                  <a:close/>
                </a:path>
              </a:pathLst>
            </a:custGeom>
            <a:solidFill>
              <a:srgbClr val="0F7C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53" name="Rectangle : coins arrondis 52">
              <a:extLst>
                <a:ext uri="{FF2B5EF4-FFF2-40B4-BE49-F238E27FC236}">
                  <a16:creationId xmlns:a16="http://schemas.microsoft.com/office/drawing/2014/main" id="{2E35C0B9-C6C2-0B4A-896D-1C9145DBCD20}"/>
                </a:ext>
              </a:extLst>
            </p:cNvPr>
            <p:cNvSpPr/>
            <p:nvPr/>
          </p:nvSpPr>
          <p:spPr>
            <a:xfrm>
              <a:off x="7424382" y="2763672"/>
              <a:ext cx="1876567" cy="1856095"/>
            </a:xfrm>
            <a:prstGeom prst="roundRect">
              <a:avLst>
                <a:gd name="adj" fmla="val 9314"/>
              </a:avLst>
            </a:prstGeom>
            <a:solidFill>
              <a:srgbClr val="15844A"/>
            </a:solidFill>
            <a:ln>
              <a:noFill/>
            </a:ln>
            <a:effectLst>
              <a:outerShdw blurRad="190500" dist="38100" dir="2220000" sx="102000" sy="1020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DE798AC7-B441-9C4B-8BEA-824F1F844E31}"/>
                </a:ext>
              </a:extLst>
            </p:cNvPr>
            <p:cNvSpPr txBox="1"/>
            <p:nvPr/>
          </p:nvSpPr>
          <p:spPr>
            <a:xfrm>
              <a:off x="7860654" y="3138713"/>
              <a:ext cx="1014264" cy="1090910"/>
            </a:xfrm>
            <a:custGeom>
              <a:avLst/>
              <a:gdLst/>
              <a:ahLst/>
              <a:cxnLst/>
              <a:rect l="l" t="t" r="r" b="b"/>
              <a:pathLst>
                <a:path w="1014264" h="1090910">
                  <a:moveTo>
                    <a:pt x="34975" y="0"/>
                  </a:moveTo>
                  <a:lnTo>
                    <a:pt x="292448" y="0"/>
                  </a:lnTo>
                  <a:lnTo>
                    <a:pt x="511225" y="350490"/>
                  </a:lnTo>
                  <a:lnTo>
                    <a:pt x="725537" y="0"/>
                  </a:lnTo>
                  <a:lnTo>
                    <a:pt x="980778" y="0"/>
                  </a:lnTo>
                  <a:lnTo>
                    <a:pt x="641449" y="529828"/>
                  </a:lnTo>
                  <a:lnTo>
                    <a:pt x="1014264" y="1090910"/>
                  </a:lnTo>
                  <a:lnTo>
                    <a:pt x="748606" y="1090910"/>
                  </a:lnTo>
                  <a:lnTo>
                    <a:pt x="506760" y="713631"/>
                  </a:lnTo>
                  <a:lnTo>
                    <a:pt x="264170" y="1090910"/>
                  </a:lnTo>
                  <a:lnTo>
                    <a:pt x="0" y="1090910"/>
                  </a:lnTo>
                  <a:lnTo>
                    <a:pt x="372815" y="5216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sz="1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3669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0" presetClass="path" presetSubtype="0" repeatCount="indefinite" accel="50000" fill="hold" nodeType="withEffect" p14:presetBounceEnd="4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2.59259E-6 L 0 0.03611 L 0 2.59259E-6 Z " pathEditMode="relative" rAng="0" ptsTypes="AAA" p14:bounceEnd="41000">
                                          <p:cBhvr>
                                            <p:cTn id="9" dur="2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8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0" presetClass="path" presetSubtype="0" repeatCount="indefinite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2.59259E-6 L 0 0.03611 L 0 2.59259E-6 Z " pathEditMode="relative" rAng="0" ptsTypes="AAA">
                                          <p:cBhvr>
                                            <p:cTn id="9" dur="2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8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B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49B4B6C-4F0E-7F45-BE7C-C2DE25765799}"/>
              </a:ext>
            </a:extLst>
          </p:cNvPr>
          <p:cNvSpPr/>
          <p:nvPr/>
        </p:nvSpPr>
        <p:spPr>
          <a:xfrm>
            <a:off x="3450077" y="3477785"/>
            <a:ext cx="5291847" cy="3044201"/>
          </a:xfrm>
          <a:prstGeom prst="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FA8F816-9E80-3E4C-8974-C028981FF0B0}"/>
              </a:ext>
            </a:extLst>
          </p:cNvPr>
          <p:cNvSpPr txBox="1"/>
          <p:nvPr/>
        </p:nvSpPr>
        <p:spPr>
          <a:xfrm>
            <a:off x="3377661" y="740712"/>
            <a:ext cx="20056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Couleurs utilisées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66D9A3A-EC43-1E4A-8184-35E6FE7A2708}"/>
              </a:ext>
            </a:extLst>
          </p:cNvPr>
          <p:cNvSpPr txBox="1"/>
          <p:nvPr/>
        </p:nvSpPr>
        <p:spPr>
          <a:xfrm>
            <a:off x="3377661" y="1918073"/>
            <a:ext cx="18257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Police d’écriture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99746B8-D473-C34F-95EF-491C397B5816}"/>
              </a:ext>
            </a:extLst>
          </p:cNvPr>
          <p:cNvSpPr txBox="1"/>
          <p:nvPr/>
        </p:nvSpPr>
        <p:spPr>
          <a:xfrm>
            <a:off x="3377661" y="3151768"/>
            <a:ext cx="2241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Image d’arrière-plan</a:t>
            </a:r>
            <a:endParaRPr lang="fr-FR" sz="16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25216EC-FEE5-E145-95D4-7595AA415E98}"/>
              </a:ext>
            </a:extLst>
          </p:cNvPr>
          <p:cNvSpPr/>
          <p:nvPr/>
        </p:nvSpPr>
        <p:spPr>
          <a:xfrm>
            <a:off x="3450077" y="2220449"/>
            <a:ext cx="5291847" cy="814583"/>
          </a:xfrm>
          <a:prstGeom prst="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DF75D6B-0FFF-D84A-A9CA-DDC9E2D51E66}"/>
              </a:ext>
            </a:extLst>
          </p:cNvPr>
          <p:cNvSpPr/>
          <p:nvPr/>
        </p:nvSpPr>
        <p:spPr>
          <a:xfrm>
            <a:off x="3450077" y="1034329"/>
            <a:ext cx="5291847" cy="756826"/>
          </a:xfrm>
          <a:prstGeom prst="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68515C3D-B786-AA42-882F-3BF850D76324}"/>
              </a:ext>
            </a:extLst>
          </p:cNvPr>
          <p:cNvSpPr txBox="1"/>
          <p:nvPr/>
        </p:nvSpPr>
        <p:spPr>
          <a:xfrm>
            <a:off x="3523659" y="2424051"/>
            <a:ext cx="11753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>
                <a:latin typeface="Bebas Neue" panose="020B0606020202050201" pitchFamily="34" charset="77"/>
                <a:ea typeface="Open Sans" panose="020B0606030504020204" pitchFamily="34" charset="0"/>
                <a:cs typeface="Open Sans" panose="020B0606030504020204" pitchFamily="34" charset="0"/>
              </a:rPr>
              <a:t>BEBAS NEUE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2CEF6FF7-E152-244F-925A-D4220272C3FC}"/>
              </a:ext>
            </a:extLst>
          </p:cNvPr>
          <p:cNvSpPr txBox="1"/>
          <p:nvPr/>
        </p:nvSpPr>
        <p:spPr>
          <a:xfrm>
            <a:off x="3436029" y="6162650"/>
            <a:ext cx="23542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Source : </a:t>
            </a:r>
            <a:r>
              <a:rPr lang="fr-FR" sz="1600" i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Unsplash.com</a:t>
            </a:r>
            <a:endParaRPr lang="fr-FR" sz="1600" i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60A74FD9-B2AD-104C-A05D-4E6C72084429}"/>
              </a:ext>
            </a:extLst>
          </p:cNvPr>
          <p:cNvSpPr txBox="1"/>
          <p:nvPr/>
        </p:nvSpPr>
        <p:spPr>
          <a:xfrm>
            <a:off x="209915" y="221428"/>
            <a:ext cx="3017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Exemple en vidéos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153881D2-C589-FE49-9686-CDF212518C73}"/>
              </a:ext>
            </a:extLst>
          </p:cNvPr>
          <p:cNvGrpSpPr/>
          <p:nvPr/>
        </p:nvGrpSpPr>
        <p:grpSpPr>
          <a:xfrm>
            <a:off x="4375671" y="1239830"/>
            <a:ext cx="3440658" cy="360000"/>
            <a:chOff x="4632393" y="1239830"/>
            <a:chExt cx="3440658" cy="360000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C5E2740B-B10A-0842-A6F0-26FDE32D8B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32393" y="1239830"/>
              <a:ext cx="360000" cy="360000"/>
            </a:xfrm>
            <a:prstGeom prst="ellipse">
              <a:avLst/>
            </a:prstGeom>
            <a:solidFill>
              <a:srgbClr val="3BCE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8F66AAF6-3A28-614B-A910-22493733F6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5836" y="1239830"/>
              <a:ext cx="360000" cy="360000"/>
            </a:xfrm>
            <a:prstGeom prst="ellipse">
              <a:avLst/>
            </a:prstGeom>
            <a:solidFill>
              <a:srgbClr val="F8B6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0D4B5D08-C365-394B-AE64-66AA5F4EFC3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59279" y="1239830"/>
              <a:ext cx="360000" cy="360000"/>
            </a:xfrm>
            <a:prstGeom prst="ellipse">
              <a:avLst/>
            </a:prstGeom>
            <a:solidFill>
              <a:srgbClr val="EE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082F35F5-0864-424D-B75D-F600E1844C8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72722" y="1239830"/>
              <a:ext cx="360000" cy="360000"/>
            </a:xfrm>
            <a:prstGeom prst="ellipse">
              <a:avLst/>
            </a:prstGeom>
            <a:solidFill>
              <a:srgbClr val="D46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62052D5D-63B3-3648-9E9D-6E0F100A62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86165" y="1239830"/>
              <a:ext cx="360000" cy="360000"/>
            </a:xfrm>
            <a:prstGeom prst="ellipse">
              <a:avLst/>
            </a:prstGeom>
            <a:solidFill>
              <a:srgbClr val="A83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34B5833B-A212-484D-8B7F-A4F53C78FB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99608" y="1239830"/>
              <a:ext cx="360000" cy="360000"/>
            </a:xfrm>
            <a:prstGeom prst="ellipse">
              <a:avLst/>
            </a:prstGeom>
            <a:solidFill>
              <a:srgbClr val="8B45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B4CC877F-1EE4-B94C-BD8E-C68371996F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13051" y="1239830"/>
              <a:ext cx="360000" cy="360000"/>
            </a:xfrm>
            <a:prstGeom prst="ellipse">
              <a:avLst/>
            </a:prstGeom>
            <a:solidFill>
              <a:srgbClr val="5A59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ZoneTexte 48">
            <a:extLst>
              <a:ext uri="{FF2B5EF4-FFF2-40B4-BE49-F238E27FC236}">
                <a16:creationId xmlns:a16="http://schemas.microsoft.com/office/drawing/2014/main" id="{0E023DE1-C58A-6945-89B4-B8E9ED8942E6}"/>
              </a:ext>
            </a:extLst>
          </p:cNvPr>
          <p:cNvSpPr txBox="1"/>
          <p:nvPr/>
        </p:nvSpPr>
        <p:spPr>
          <a:xfrm>
            <a:off x="4598001" y="2419726"/>
            <a:ext cx="21961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ea typeface="Lato Light" panose="020F0502020204030203" pitchFamily="34" charset="0"/>
                <a:cs typeface="Lato Light" panose="020F0502020204030203" pitchFamily="34" charset="0"/>
              </a:rPr>
              <a:t>(À </a:t>
            </a:r>
            <a:r>
              <a:rPr lang="fr-FR" sz="1600" dirty="0">
                <a:ea typeface="Lato Light" panose="020F0502020204030203" pitchFamily="34" charset="0"/>
                <a:cs typeface="Lato Light" panose="020F0502020204030203" pitchFamily="34" charset="0"/>
                <a:hlinkClick r:id="rId3"/>
              </a:rPr>
              <a:t>télécharger</a:t>
            </a:r>
            <a:r>
              <a:rPr lang="fr-FR" sz="1600" dirty="0">
                <a:ea typeface="Lato Light" panose="020F0502020204030203" pitchFamily="34" charset="0"/>
                <a:cs typeface="Lato Light" panose="020F0502020204030203" pitchFamily="34" charset="0"/>
              </a:rPr>
              <a:t> si besoin)</a:t>
            </a:r>
          </a:p>
        </p:txBody>
      </p:sp>
      <p:pic>
        <p:nvPicPr>
          <p:cNvPr id="50" name="Image 49" descr="Une image contenant extérieur, objet, eau, étoile&#10;&#10;Description générée automatiquement">
            <a:extLst>
              <a:ext uri="{FF2B5EF4-FFF2-40B4-BE49-F238E27FC236}">
                <a16:creationId xmlns:a16="http://schemas.microsoft.com/office/drawing/2014/main" id="{06B70158-DB43-AA41-BD04-C73CA4A0F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6999" y="3607058"/>
            <a:ext cx="4598001" cy="258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407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862EDB9A-D885-5244-B7C8-62DF1ACFE4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2" r="602" b="9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05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0141815-A655-C245-B991-2D1C15647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0" y="3576782"/>
            <a:ext cx="5400000" cy="2958566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3BE0AF2-A521-FC4D-8140-82A928378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463" y="3574854"/>
            <a:ext cx="5400000" cy="296049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D3EC1C1-0DD0-964A-8D28-E874A01D34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463" y="322653"/>
            <a:ext cx="5400000" cy="2960494"/>
          </a:xfrm>
          <a:prstGeom prst="rect">
            <a:avLst/>
          </a:prstGeom>
        </p:spPr>
      </p:pic>
      <p:sp>
        <p:nvSpPr>
          <p:cNvPr id="11" name="Titre 1">
            <a:extLst>
              <a:ext uri="{FF2B5EF4-FFF2-40B4-BE49-F238E27FC236}">
                <a16:creationId xmlns:a16="http://schemas.microsoft.com/office/drawing/2014/main" id="{6EDB7D72-F8DC-D744-9A28-0659C5781396}"/>
              </a:ext>
            </a:extLst>
          </p:cNvPr>
          <p:cNvSpPr txBox="1">
            <a:spLocks/>
          </p:cNvSpPr>
          <p:nvPr/>
        </p:nvSpPr>
        <p:spPr>
          <a:xfrm>
            <a:off x="696000" y="321959"/>
            <a:ext cx="5400000" cy="2960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Autres combinaisons de couleurs</a:t>
            </a:r>
          </a:p>
        </p:txBody>
      </p:sp>
    </p:spTree>
    <p:extLst>
      <p:ext uri="{BB962C8B-B14F-4D97-AF65-F5344CB8AC3E}">
        <p14:creationId xmlns:p14="http://schemas.microsoft.com/office/powerpoint/2010/main" val="3601155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6EB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e 9">
            <a:extLst>
              <a:ext uri="{FF2B5EF4-FFF2-40B4-BE49-F238E27FC236}">
                <a16:creationId xmlns:a16="http://schemas.microsoft.com/office/drawing/2014/main" id="{03AF5E99-ECED-FF4F-9D7A-1DF12BAD129B}"/>
              </a:ext>
            </a:extLst>
          </p:cNvPr>
          <p:cNvGrpSpPr/>
          <p:nvPr/>
        </p:nvGrpSpPr>
        <p:grpSpPr>
          <a:xfrm>
            <a:off x="2319969" y="917862"/>
            <a:ext cx="7552061" cy="4644738"/>
            <a:chOff x="1451262" y="929585"/>
            <a:chExt cx="7552061" cy="4644738"/>
          </a:xfrm>
          <a:effectLst>
            <a:outerShdw blurRad="127000" algn="ctr" rotWithShape="0">
              <a:prstClr val="black">
                <a:alpha val="50000"/>
              </a:prstClr>
            </a:outerShdw>
          </a:effectLst>
        </p:grpSpPr>
        <p:pic>
          <p:nvPicPr>
            <p:cNvPr id="7" name="Graphique 6" descr="Évaluation 3 étoiles">
              <a:extLst>
                <a:ext uri="{FF2B5EF4-FFF2-40B4-BE49-F238E27FC236}">
                  <a16:creationId xmlns:a16="http://schemas.microsoft.com/office/drawing/2014/main" id="{FF61E653-2655-9C41-9056-C06CB58D8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51262" y="929585"/>
              <a:ext cx="4644738" cy="4644738"/>
            </a:xfrm>
            <a:prstGeom prst="rect">
              <a:avLst/>
            </a:prstGeom>
          </p:spPr>
        </p:pic>
        <p:pic>
          <p:nvPicPr>
            <p:cNvPr id="9" name="Graphique 8" descr="Évaluation 3 étoiles">
              <a:extLst>
                <a:ext uri="{FF2B5EF4-FFF2-40B4-BE49-F238E27FC236}">
                  <a16:creationId xmlns:a16="http://schemas.microsoft.com/office/drawing/2014/main" id="{D3F08581-22AB-494E-9772-B702DA1086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r="33821"/>
            <a:stretch/>
          </p:blipFill>
          <p:spPr>
            <a:xfrm>
              <a:off x="5929477" y="929585"/>
              <a:ext cx="3073846" cy="4644738"/>
            </a:xfrm>
            <a:prstGeom prst="rect">
              <a:avLst/>
            </a:prstGeom>
          </p:spPr>
        </p:pic>
      </p:grpSp>
      <p:sp>
        <p:nvSpPr>
          <p:cNvPr id="11" name="ZoneTexte 10">
            <a:extLst>
              <a:ext uri="{FF2B5EF4-FFF2-40B4-BE49-F238E27FC236}">
                <a16:creationId xmlns:a16="http://schemas.microsoft.com/office/drawing/2014/main" id="{B3B37A6B-2BF4-D946-B2EC-6C3743B2EDEF}"/>
              </a:ext>
            </a:extLst>
          </p:cNvPr>
          <p:cNvSpPr txBox="1"/>
          <p:nvPr/>
        </p:nvSpPr>
        <p:spPr>
          <a:xfrm>
            <a:off x="629938" y="6349872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N’oubliez pas les 5 étoiles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2761091A-BD57-8A4C-8D46-5C4E8905F9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848" y="5995782"/>
            <a:ext cx="708180" cy="708180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FA7C0F85-8803-754A-ABBF-165FA426C328}"/>
              </a:ext>
            </a:extLst>
          </p:cNvPr>
          <p:cNvSpPr txBox="1"/>
          <p:nvPr/>
        </p:nvSpPr>
        <p:spPr>
          <a:xfrm>
            <a:off x="10862658" y="6349649"/>
            <a:ext cx="1075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À bientôt …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A25A253E-C9D0-D241-A1A3-3E5B53C0FBE5}"/>
              </a:ext>
            </a:extLst>
          </p:cNvPr>
          <p:cNvSpPr txBox="1"/>
          <p:nvPr/>
        </p:nvSpPr>
        <p:spPr>
          <a:xfrm>
            <a:off x="5452944" y="1295400"/>
            <a:ext cx="13452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857A0FF-1862-0740-9B4E-A1F9F622546F}"/>
              </a:ext>
            </a:extLst>
          </p:cNvPr>
          <p:cNvSpPr txBox="1"/>
          <p:nvPr/>
        </p:nvSpPr>
        <p:spPr>
          <a:xfrm>
            <a:off x="3188677" y="4357426"/>
            <a:ext cx="5814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Merci encore d’avoir suivi ce tutoriel, si vous avez besoin d’aide ou si vous avez une requête d’idée de tuto Excel et bureautique. N’hésitez pas à me soumettre vos demandes</a:t>
            </a:r>
          </a:p>
        </p:txBody>
      </p:sp>
    </p:spTree>
    <p:extLst>
      <p:ext uri="{BB962C8B-B14F-4D97-AF65-F5344CB8AC3E}">
        <p14:creationId xmlns:p14="http://schemas.microsoft.com/office/powerpoint/2010/main" val="306327368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1307</TotalTime>
  <Words>95</Words>
  <Application>Microsoft Macintosh PowerPoint</Application>
  <PresentationFormat>Grand écran</PresentationFormat>
  <Paragraphs>17</Paragraphs>
  <Slides>5</Slides>
  <Notes>1</Notes>
  <HiddenSlides>1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3" baseType="lpstr">
      <vt:lpstr>Arial</vt:lpstr>
      <vt:lpstr>Bebas Neue</vt:lpstr>
      <vt:lpstr>Calibri</vt:lpstr>
      <vt:lpstr>Calibri Light</vt:lpstr>
      <vt:lpstr>Glacial Indifference</vt:lpstr>
      <vt:lpstr>Lato Light</vt:lpstr>
      <vt:lpstr>Open Sans</vt:lpstr>
      <vt:lpstr>Thème Office</vt:lpstr>
      <vt:lpstr>Tuto : Création d’un tableau de bord interactif 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Auto sept</dc:creator>
  <cp:lastModifiedBy>Auto sept</cp:lastModifiedBy>
  <cp:revision>32</cp:revision>
  <dcterms:created xsi:type="dcterms:W3CDTF">2020-09-05T06:09:25Z</dcterms:created>
  <dcterms:modified xsi:type="dcterms:W3CDTF">2020-09-25T08:59:25Z</dcterms:modified>
</cp:coreProperties>
</file>

<file path=docProps/thumbnail.jpeg>
</file>